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65" r:id="rId2"/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7" r:id="rId12"/>
    <p:sldId id="278" r:id="rId13"/>
    <p:sldId id="280" r:id="rId14"/>
    <p:sldId id="279" r:id="rId15"/>
    <p:sldId id="263" r:id="rId16"/>
    <p:sldId id="273" r:id="rId17"/>
    <p:sldId id="275" r:id="rId1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>
        <p:scale>
          <a:sx n="150" d="100"/>
          <a:sy n="150" d="100"/>
        </p:scale>
        <p:origin x="520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90550"/>
            <a:ext cx="800100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190750"/>
            <a:ext cx="8001000" cy="45720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800">
                <a:solidFill>
                  <a:srgbClr val="FFFFFF"/>
                </a:solidFill>
              </a:defRPr>
            </a:lvl2pPr>
            <a:lvl3pPr marL="685891" indent="0">
              <a:buNone/>
              <a:defRPr sz="1800">
                <a:solidFill>
                  <a:srgbClr val="FFFFFF"/>
                </a:solidFill>
              </a:defRPr>
            </a:lvl3pPr>
            <a:lvl4pPr marL="1028837" indent="0">
              <a:buNone/>
              <a:defRPr sz="1800">
                <a:solidFill>
                  <a:srgbClr val="FFFFFF"/>
                </a:solidFill>
              </a:defRPr>
            </a:lvl4pPr>
            <a:lvl5pPr marL="1371783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647950"/>
            <a:ext cx="8001000" cy="381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200">
                <a:solidFill>
                  <a:srgbClr val="FFFFFF"/>
                </a:solidFill>
              </a:defRPr>
            </a:lvl2pPr>
            <a:lvl3pPr marL="685891" indent="0">
              <a:buNone/>
              <a:defRPr sz="1200">
                <a:solidFill>
                  <a:srgbClr val="FFFFFF"/>
                </a:solidFill>
              </a:defRPr>
            </a:lvl3pPr>
            <a:lvl4pPr marL="1028837" indent="0">
              <a:buNone/>
              <a:defRPr sz="1200">
                <a:solidFill>
                  <a:srgbClr val="FFFFFF"/>
                </a:solidFill>
              </a:defRPr>
            </a:lvl4pPr>
            <a:lvl5pPr marL="137178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9144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4057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300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46" indent="0">
              <a:buNone/>
              <a:defRPr sz="1400"/>
            </a:lvl2pPr>
            <a:lvl3pPr marL="685891" indent="0">
              <a:buNone/>
              <a:defRPr sz="1200"/>
            </a:lvl3pPr>
            <a:lvl4pPr marL="1028837" indent="0">
              <a:buNone/>
              <a:defRPr sz="1100"/>
            </a:lvl4pPr>
            <a:lvl5pPr marL="1371783" indent="0">
              <a:buNone/>
              <a:defRPr sz="1100"/>
            </a:lvl5pPr>
            <a:lvl6pPr marL="1714729" indent="0">
              <a:buNone/>
              <a:defRPr sz="1100"/>
            </a:lvl6pPr>
            <a:lvl7pPr marL="2057674" indent="0">
              <a:buNone/>
              <a:defRPr sz="1100"/>
            </a:lvl7pPr>
            <a:lvl8pPr marL="2400620" indent="0">
              <a:buNone/>
              <a:defRPr sz="1100"/>
            </a:lvl8pPr>
            <a:lvl9pPr marL="2743566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14450"/>
            <a:ext cx="3810000" cy="2971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14450"/>
            <a:ext cx="3810000" cy="2971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8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8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3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35"/>
            <a:ext cx="9144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342946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685891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1028837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371783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209" indent="-257209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557287" indent="-214341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rgbClr val="595959"/>
          </a:solidFill>
          <a:latin typeface="+mn-lt"/>
          <a:ea typeface="ＭＳ Ｐゴシック" charset="0"/>
        </a:defRPr>
      </a:lvl2pPr>
      <a:lvl3pPr marL="857364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</a:defRPr>
      </a:lvl3pPr>
      <a:lvl4pPr marL="1200310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rgbClr val="595959"/>
          </a:solidFill>
          <a:latin typeface="+mn-lt"/>
          <a:ea typeface="ＭＳ Ｐゴシック" charset="0"/>
        </a:defRPr>
      </a:lvl4pPr>
      <a:lvl5pPr marL="1543256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rgbClr val="595959"/>
          </a:solidFill>
          <a:latin typeface="+mn-lt"/>
          <a:ea typeface="ＭＳ Ｐゴシック" charset="0"/>
        </a:defRPr>
      </a:lvl5pPr>
      <a:lvl6pPr marL="1886201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9147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2093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5039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end-maroon.png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Roozbeh </a:t>
            </a:r>
            <a:r>
              <a:rPr lang="en-US" dirty="0" err="1"/>
              <a:t>Ehsani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Spring 2023</a:t>
            </a:r>
          </a:p>
        </p:txBody>
      </p:sp>
    </p:spTree>
    <p:extLst>
      <p:ext uri="{BB962C8B-B14F-4D97-AF65-F5344CB8AC3E}">
        <p14:creationId xmlns:p14="http://schemas.microsoft.com/office/powerpoint/2010/main" val="176664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678A06-F1EA-CF04-70C6-32763078ADE2}"/>
              </a:ext>
            </a:extLst>
          </p:cNvPr>
          <p:cNvSpPr txBox="1"/>
          <p:nvPr/>
        </p:nvSpPr>
        <p:spPr>
          <a:xfrm>
            <a:off x="152400" y="12888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A00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Matrix factorization (Using Implicit Dataset)</a:t>
            </a:r>
            <a:r>
              <a:rPr lang="en-US" sz="2400" dirty="0">
                <a:solidFill>
                  <a:srgbClr val="7A0019"/>
                </a:solidFill>
                <a:effectLst/>
              </a:rPr>
              <a:t> </a:t>
            </a:r>
            <a:endParaRPr lang="en-US" sz="2400" dirty="0">
              <a:solidFill>
                <a:srgbClr val="7A00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404EFD-A134-A11A-857A-8CBADBB5004A}"/>
                  </a:ext>
                </a:extLst>
              </p:cNvPr>
              <p:cNvSpPr txBox="1"/>
              <p:nvPr/>
            </p:nvSpPr>
            <p:spPr>
              <a:xfrm>
                <a:off x="-228600" y="3214184"/>
                <a:ext cx="335280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&amp;1      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     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404EFD-A134-A11A-857A-8CBADBB5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" y="3214184"/>
                <a:ext cx="3352800" cy="710194"/>
              </a:xfrm>
              <a:prstGeom prst="rect">
                <a:avLst/>
              </a:prstGeom>
              <a:blipFill>
                <a:blip r:embed="rId2"/>
                <a:stretch>
                  <a:fillRect t="-186207" b="-27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7E14D4-2DCA-2EE8-641A-DADD489C5471}"/>
                  </a:ext>
                </a:extLst>
              </p:cNvPr>
              <p:cNvSpPr txBox="1"/>
              <p:nvPr/>
            </p:nvSpPr>
            <p:spPr>
              <a:xfrm>
                <a:off x="5181600" y="590550"/>
                <a:ext cx="3352800" cy="188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>
                                        <m:eqArr>
                                          <m:eqArr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𝑢𝑖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</m:mr>
                                  </m:m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7E14D4-2DCA-2EE8-641A-DADD489C5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590550"/>
                <a:ext cx="3352800" cy="1888466"/>
              </a:xfrm>
              <a:prstGeom prst="rect">
                <a:avLst/>
              </a:prstGeom>
              <a:blipFill>
                <a:blip r:embed="rId3"/>
                <a:stretch>
                  <a:fillRect l="-758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FA2802-9BE0-17CA-4BCF-ED0895C16C99}"/>
                  </a:ext>
                </a:extLst>
              </p:cNvPr>
              <p:cNvSpPr txBox="1"/>
              <p:nvPr/>
            </p:nvSpPr>
            <p:spPr>
              <a:xfrm>
                <a:off x="24493" y="2649540"/>
                <a:ext cx="3505200" cy="1980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>
                                        <m:eqArr>
                                          <m:eqArr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𝑢𝑖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</m:mr>
                                  </m:m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FA2802-9BE0-17CA-4BCF-ED0895C1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3" y="2649540"/>
                <a:ext cx="3505200" cy="1980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D0DB61-2176-C338-C902-B91CEF51E639}"/>
                  </a:ext>
                </a:extLst>
              </p:cNvPr>
              <p:cNvSpPr txBox="1"/>
              <p:nvPr/>
            </p:nvSpPr>
            <p:spPr>
              <a:xfrm>
                <a:off x="5638802" y="3333750"/>
                <a:ext cx="21138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D0DB61-2176-C338-C902-B91CEF51E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2" y="3333750"/>
                <a:ext cx="211387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BFFCE3-4962-BB76-A8D1-3BCFE0E59AED}"/>
                  </a:ext>
                </a:extLst>
              </p:cNvPr>
              <p:cNvSpPr txBox="1"/>
              <p:nvPr/>
            </p:nvSpPr>
            <p:spPr>
              <a:xfrm>
                <a:off x="4876800" y="2713452"/>
                <a:ext cx="3505200" cy="1979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>
                                        <m:eqArr>
                                          <m:eqArr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𝑢𝑖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</m:mr>
                                  </m:m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BFFCE3-4962-BB76-A8D1-3BCFE0E59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713452"/>
                <a:ext cx="3505200" cy="1979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A53C4C-9A56-8BFC-1FDB-3EDB12827E8D}"/>
                  </a:ext>
                </a:extLst>
              </p:cNvPr>
              <p:cNvSpPr txBox="1"/>
              <p:nvPr/>
            </p:nvSpPr>
            <p:spPr>
              <a:xfrm>
                <a:off x="51707" y="1049480"/>
                <a:ext cx="5129893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can indicates the number of times user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bought item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or how many times user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fully watched movie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means that user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watched 60 percent of movie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A53C4C-9A56-8BFC-1FDB-3EDB1282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" y="1049480"/>
                <a:ext cx="5129893" cy="1077218"/>
              </a:xfrm>
              <a:prstGeom prst="rect">
                <a:avLst/>
              </a:prstGeom>
              <a:blipFill>
                <a:blip r:embed="rId7"/>
                <a:stretch>
                  <a:fillRect l="-493" t="-1163" r="-1232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56A3E1-460F-3149-969A-0AC90201CE5C}"/>
                  </a:ext>
                </a:extLst>
              </p:cNvPr>
              <p:cNvSpPr txBox="1"/>
              <p:nvPr/>
            </p:nvSpPr>
            <p:spPr>
              <a:xfrm>
                <a:off x="1143000" y="361950"/>
                <a:ext cx="5943600" cy="850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𝑢𝑖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56A3E1-460F-3149-969A-0AC90201C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1950"/>
                <a:ext cx="5943600" cy="850041"/>
              </a:xfrm>
              <a:prstGeom prst="rect">
                <a:avLst/>
              </a:prstGeom>
              <a:blipFill>
                <a:blip r:embed="rId2"/>
                <a:stretch>
                  <a:fillRect t="-10294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AF2EA-2DEA-D2EF-B778-3949A4B0AABD}"/>
                  </a:ext>
                </a:extLst>
              </p:cNvPr>
              <p:cNvSpPr txBox="1"/>
              <p:nvPr/>
            </p:nvSpPr>
            <p:spPr>
              <a:xfrm>
                <a:off x="2057400" y="142875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AF2EA-2DEA-D2EF-B778-3949A4B0A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428750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F3F6C-2359-7D87-3A47-4DF68F22CBFF}"/>
                  </a:ext>
                </a:extLst>
              </p:cNvPr>
              <p:cNvSpPr txBox="1"/>
              <p:nvPr/>
            </p:nvSpPr>
            <p:spPr>
              <a:xfrm>
                <a:off x="2043793" y="1785291"/>
                <a:ext cx="4572000" cy="459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9F3F6C-2359-7D87-3A47-4DF68F22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793" y="1785291"/>
                <a:ext cx="4572000" cy="459100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E1253A-B91B-8E03-A75D-E86A6B4AE6B3}"/>
                  </a:ext>
                </a:extLst>
              </p:cNvPr>
              <p:cNvSpPr txBox="1"/>
              <p:nvPr/>
            </p:nvSpPr>
            <p:spPr>
              <a:xfrm>
                <a:off x="76200" y="2571750"/>
                <a:ext cx="8991600" cy="1490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For the evaluation of the model, the RMSE cannot be used anymore because we do not have explicit ranking by the users. </a:t>
                </a:r>
              </a:p>
              <a:p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we can just use the predicted preference of users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that its corresponding values in the test dataset be high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𝑢𝑖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E1253A-B91B-8E03-A75D-E86A6B4AE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571750"/>
                <a:ext cx="8991600" cy="1490408"/>
              </a:xfrm>
              <a:prstGeom prst="rect">
                <a:avLst/>
              </a:prstGeom>
              <a:blipFill>
                <a:blip r:embed="rId5"/>
                <a:stretch>
                  <a:fillRect l="-705" t="-1695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43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EE93B-D3FC-54E9-84CB-97597E16E179}"/>
                  </a:ext>
                </a:extLst>
              </p:cNvPr>
              <p:cNvSpPr txBox="1"/>
              <p:nvPr/>
            </p:nvSpPr>
            <p:spPr>
              <a:xfrm>
                <a:off x="0" y="361950"/>
                <a:ext cx="90678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𝑟𝑎𝑛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is the percentile-ranking of program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within the ordered list of all programs prepared for user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𝑟𝑎𝑛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=0%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would mean the program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is predicted to be the most desirable for user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𝑟𝑎𝑛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=100%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indicates that program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is predicted to be the least preferred for user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EE93B-D3FC-54E9-84CB-97597E16E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1950"/>
                <a:ext cx="9067800" cy="1200329"/>
              </a:xfrm>
              <a:prstGeom prst="rect">
                <a:avLst/>
              </a:prstGeom>
              <a:blipFill>
                <a:blip r:embed="rId2"/>
                <a:stretch>
                  <a:fillRect l="-559" t="-2105" r="-979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3D8AC-4CDB-747E-F040-FFD2AADCC1BB}"/>
                  </a:ext>
                </a:extLst>
              </p:cNvPr>
              <p:cNvSpPr txBox="1"/>
              <p:nvPr/>
            </p:nvSpPr>
            <p:spPr>
              <a:xfrm>
                <a:off x="4211344" y="1399199"/>
                <a:ext cx="4608738" cy="753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𝑟𝑎𝑛𝑘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𝑟𝑎𝑛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3D8AC-4CDB-747E-F040-FFD2AADC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344" y="1399199"/>
                <a:ext cx="4608738" cy="753989"/>
              </a:xfrm>
              <a:prstGeom prst="rect">
                <a:avLst/>
              </a:prstGeom>
              <a:blipFill>
                <a:blip r:embed="rId3"/>
                <a:stretch>
                  <a:fillRect t="-55000" b="-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889292BC-44C2-17E0-5303-B2E8C7B11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" y="1977556"/>
            <a:ext cx="4077925" cy="2779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D05F86-E644-E3A7-1E4C-F8E8E44DCA44}"/>
              </a:ext>
            </a:extLst>
          </p:cNvPr>
          <p:cNvSpPr txBox="1"/>
          <p:nvPr/>
        </p:nvSpPr>
        <p:spPr>
          <a:xfrm>
            <a:off x="3947297" y="3367306"/>
            <a:ext cx="5136832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6: Comparing factor model with popularity ranking and neighborhood model [3].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6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F8F1-3F52-868A-4E06-447BD5EE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0"/>
            <a:ext cx="2286000" cy="8572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B823B-D3EC-448A-FA15-0BFAB0E03909}"/>
              </a:ext>
            </a:extLst>
          </p:cNvPr>
          <p:cNvSpPr txBox="1"/>
          <p:nvPr/>
        </p:nvSpPr>
        <p:spPr>
          <a:xfrm>
            <a:off x="152400" y="1123950"/>
            <a:ext cx="8915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item-based model has better performance than the user-based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performance of both matrix factorization models is getting better as the number of factor increases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D09725-5CA5-3860-5A68-BAB6FF1CCC7F}"/>
              </a:ext>
            </a:extLst>
          </p:cNvPr>
          <p:cNvSpPr txBox="1">
            <a:spLocks/>
          </p:cNvSpPr>
          <p:nvPr/>
        </p:nvSpPr>
        <p:spPr bwMode="auto">
          <a:xfrm>
            <a:off x="155120" y="2728828"/>
            <a:ext cx="2664279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/>
              <a:t>Future 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C41C40-17B3-C411-1ACC-F7D5322D45D0}"/>
                  </a:ext>
                </a:extLst>
              </p:cNvPr>
              <p:cNvSpPr txBox="1"/>
              <p:nvPr/>
            </p:nvSpPr>
            <p:spPr>
              <a:xfrm>
                <a:off x="127906" y="3562350"/>
                <a:ext cx="9016093" cy="670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Use modified projections methods and preconditioners in order to solve user-factor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and item-factor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matrices. </a:t>
                </a:r>
                <a:endParaRPr lang="en-US" sz="16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C41C40-17B3-C411-1ACC-F7D5322D4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06" y="3562350"/>
                <a:ext cx="9016093" cy="670440"/>
              </a:xfrm>
              <a:prstGeom prst="rect">
                <a:avLst/>
              </a:prstGeom>
              <a:blipFill>
                <a:blip r:embed="rId2"/>
                <a:stretch>
                  <a:fillRect l="-563" t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13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C0BB-A4DD-8B89-7615-4B7956E5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0"/>
            <a:ext cx="2362200" cy="85725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BD775-3C09-C325-892C-78B9C08414AC}"/>
              </a:ext>
            </a:extLst>
          </p:cNvPr>
          <p:cNvSpPr txBox="1"/>
          <p:nvPr/>
        </p:nvSpPr>
        <p:spPr>
          <a:xfrm>
            <a:off x="21771" y="1276350"/>
            <a:ext cx="9144000" cy="2657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Ramlatchan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Andy, et al. "A survey of matrix completion methods for recommendation systems." </a:t>
            </a:r>
            <a:r>
              <a:rPr lang="en-US" sz="16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Big Data Mining and Analytics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1.4 (2018): 308-323.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[2] Sarwar,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Badrul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et al. </a:t>
            </a:r>
            <a:r>
              <a:rPr lang="en-US" sz="16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of dimensionality reduction in recommender system-a case study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Minnesota Univ Minneapolis Dept of Computer Science, 2000.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Hu,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Yifan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Yehuda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Koren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Chris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Volinsky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"Collaborative filtering for implicit feedback datasets." </a:t>
            </a:r>
            <a:r>
              <a:rPr lang="en-US" sz="16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2008 Eighth IEEE international conference on data mining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Ieee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2008.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[4]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Saad, Yousef. Numerical methods for large eigenvalue problems: revised edition. Society for Industrial and Applied Mathematics, 2011.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84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s_HD-end-maroon.png" descr="/Users/ranja/Documents/5-resources/ppt/2018 ppt-with R/new/working files/graphics_HD-end-maroon.png"/>
          <p:cNvPicPr>
            <a:picLocks noChangeAspect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06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0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AB05DF-76C1-FEAB-9064-0647C0D108DB}"/>
              </a:ext>
            </a:extLst>
          </p:cNvPr>
          <p:cNvSpPr txBox="1"/>
          <p:nvPr/>
        </p:nvSpPr>
        <p:spPr>
          <a:xfrm>
            <a:off x="152400" y="128885"/>
            <a:ext cx="381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A0019"/>
                </a:solidFill>
                <a:latin typeface="Times New Roman" panose="02020603050405020304" pitchFamily="18" charset="0"/>
              </a:rPr>
              <a:t>Backup Slides</a:t>
            </a:r>
            <a:endParaRPr lang="en-US" sz="2400" dirty="0">
              <a:solidFill>
                <a:srgbClr val="7A00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AF27F-990F-8922-8A3A-2A25BF4822D1}"/>
                  </a:ext>
                </a:extLst>
              </p:cNvPr>
              <p:cNvSpPr txBox="1"/>
              <p:nvPr/>
            </p:nvSpPr>
            <p:spPr>
              <a:xfrm>
                <a:off x="76200" y="1733550"/>
                <a:ext cx="9067800" cy="2264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𝑑𝑋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7AF27F-990F-8922-8A3A-2A25BF48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733550"/>
                <a:ext cx="9067800" cy="2264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51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694A03-3070-58E2-056D-C6018A58D671}"/>
                  </a:ext>
                </a:extLst>
              </p:cNvPr>
              <p:cNvSpPr txBox="1"/>
              <p:nvPr/>
            </p:nvSpPr>
            <p:spPr>
              <a:xfrm>
                <a:off x="-51707" y="666750"/>
                <a:ext cx="9182100" cy="4226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𝑌𝑑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box>
                        <m:box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</m:box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box>
                        <m:box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𝐴𝐵𝐶</m:t>
                                  </m:r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𝐶𝐴𝐵</m:t>
                                  </m:r>
                                </m:e>
                              </m:d>
                            </m:e>
                          </m:groupChr>
                        </m:e>
                      </m:box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𝑑𝑋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694A03-3070-58E2-056D-C6018A58D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707" y="666750"/>
                <a:ext cx="9182100" cy="4226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BDE7B0-D0C3-0ADE-35EE-13744403DCD8}"/>
              </a:ext>
            </a:extLst>
          </p:cNvPr>
          <p:cNvSpPr txBox="1"/>
          <p:nvPr/>
        </p:nvSpPr>
        <p:spPr>
          <a:xfrm>
            <a:off x="152400" y="128885"/>
            <a:ext cx="381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A0019"/>
                </a:solidFill>
                <a:latin typeface="Times New Roman" panose="02020603050405020304" pitchFamily="18" charset="0"/>
              </a:rPr>
              <a:t>Backup Slides</a:t>
            </a:r>
            <a:endParaRPr lang="en-US" sz="2400" dirty="0">
              <a:solidFill>
                <a:srgbClr val="7A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BD9EFD-CDDD-C9AD-A410-9977A16A62EE}"/>
              </a:ext>
            </a:extLst>
          </p:cNvPr>
          <p:cNvSpPr txBox="1"/>
          <p:nvPr/>
        </p:nvSpPr>
        <p:spPr>
          <a:xfrm>
            <a:off x="152400" y="819150"/>
            <a:ext cx="731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 systems provide personalized recommendations to users, which can lead to increased user satisfaction and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can help users discover new and relevant items or products that they may not have found otherwise.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 systems can improve the efficiency of online shopping or product search by reducing the amount of time users spend searching for items they want.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can also help businesses by increasing sales and revenue through targeted recommendations and personalized marketing.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C99BA-4873-D8D8-17D3-67ECBE215CB2}"/>
              </a:ext>
            </a:extLst>
          </p:cNvPr>
          <p:cNvSpPr txBox="1"/>
          <p:nvPr/>
        </p:nvSpPr>
        <p:spPr>
          <a:xfrm>
            <a:off x="76200" y="5715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05A200-F5E5-DABC-CBE3-1E2D8667DB41}"/>
              </a:ext>
            </a:extLst>
          </p:cNvPr>
          <p:cNvSpPr txBox="1"/>
          <p:nvPr/>
        </p:nvSpPr>
        <p:spPr>
          <a:xfrm>
            <a:off x="81720" y="52685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8F027-4DFD-9559-29BA-CB7989DCF4EF}"/>
              </a:ext>
            </a:extLst>
          </p:cNvPr>
          <p:cNvSpPr txBox="1"/>
          <p:nvPr/>
        </p:nvSpPr>
        <p:spPr>
          <a:xfrm>
            <a:off x="228600" y="666750"/>
            <a:ext cx="769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User-based collaborative filtering: This algorithm recommends items based on similarities between users' past behavior, such as ratings or purchases.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Item-based collaborative filtering: This algorithm recommends items based on similarities between items themselves, such as genre, actors, or tags.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Matrix factorization: This algorithm involves decomposing a user-item matrix into two lower-dimensional matrices, which can be used to make predictions about users' preferences.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other methods…</a:t>
            </a:r>
          </a:p>
        </p:txBody>
      </p:sp>
    </p:spTree>
    <p:extLst>
      <p:ext uri="{BB962C8B-B14F-4D97-AF65-F5344CB8AC3E}">
        <p14:creationId xmlns:p14="http://schemas.microsoft.com/office/powerpoint/2010/main" val="34439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436073-4146-0156-266F-90B01DDF6CC6}"/>
              </a:ext>
            </a:extLst>
          </p:cNvPr>
          <p:cNvSpPr txBox="1"/>
          <p:nvPr/>
        </p:nvSpPr>
        <p:spPr>
          <a:xfrm>
            <a:off x="87045" y="6881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0E2E-49B2-010F-E92C-2FEBB2320002}"/>
              </a:ext>
            </a:extLst>
          </p:cNvPr>
          <p:cNvSpPr txBox="1"/>
          <p:nvPr/>
        </p:nvSpPr>
        <p:spPr>
          <a:xfrm>
            <a:off x="0" y="51435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100k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MovieLens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dataset is a well-known benchmark dataset for recommender systems. It consists of 100,000 ratings on a scale of 1-5 provided by 943 users for 1,682 movies. The dataset also includes information about the movies such as their titles, release years, and genres.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6B56F898-0800-830D-A537-71D77ED4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22572"/>
            <a:ext cx="5029200" cy="2677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42F0C3-EBF2-0039-9E15-840C8E47EA31}"/>
                  </a:ext>
                </a:extLst>
              </p:cNvPr>
              <p:cNvSpPr txBox="1"/>
              <p:nvPr/>
            </p:nvSpPr>
            <p:spPr>
              <a:xfrm>
                <a:off x="2113474" y="4400550"/>
                <a:ext cx="4917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Figure 1: </a:t>
                </a:r>
                <a:r>
                  <a:rPr lang="en-US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Spy illustration of the rating matrix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42F0C3-EBF2-0039-9E15-840C8E47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74" y="4400550"/>
                <a:ext cx="4917052" cy="369332"/>
              </a:xfrm>
              <a:prstGeom prst="rect">
                <a:avLst/>
              </a:prstGeom>
              <a:blipFill>
                <a:blip r:embed="rId3"/>
                <a:stretch>
                  <a:fillRect l="-103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04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13A443-0FBE-8E5C-62E6-BB435EDA9D2D}"/>
              </a:ext>
            </a:extLst>
          </p:cNvPr>
          <p:cNvSpPr txBox="1"/>
          <p:nvPr/>
        </p:nvSpPr>
        <p:spPr>
          <a:xfrm>
            <a:off x="55161" y="38040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A001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User-based Collaborative filtering </a:t>
            </a:r>
            <a:endParaRPr lang="en-US" sz="2400" dirty="0">
              <a:solidFill>
                <a:srgbClr val="7A0019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8AAFC5-26FF-1588-2C61-C7F3725D5E88}"/>
                  </a:ext>
                </a:extLst>
              </p:cNvPr>
              <p:cNvSpPr txBox="1"/>
              <p:nvPr/>
            </p:nvSpPr>
            <p:spPr>
              <a:xfrm>
                <a:off x="0" y="1719661"/>
                <a:ext cx="4038600" cy="980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𝑆𝑖𝑚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𝑢𝑖</m:t>
                                      </m:r>
                                    </m:sub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8AAFC5-26FF-1588-2C61-C7F3725D5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9661"/>
                <a:ext cx="4038600" cy="980397"/>
              </a:xfrm>
              <a:prstGeom prst="rect">
                <a:avLst/>
              </a:prstGeom>
              <a:blipFill>
                <a:blip r:embed="rId2"/>
                <a:stretch>
                  <a:fillRect t="-43590" b="-5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D45461F3-44AE-1AC8-B441-B846280B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8403"/>
            <a:ext cx="5181600" cy="3876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E22972-34FD-3A24-A285-C9739023787D}"/>
                  </a:ext>
                </a:extLst>
              </p:cNvPr>
              <p:cNvSpPr txBox="1"/>
              <p:nvPr/>
            </p:nvSpPr>
            <p:spPr>
              <a:xfrm>
                <a:off x="4576083" y="1671462"/>
                <a:ext cx="4948917" cy="792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𝑆𝑖𝑚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𝑈𝐵</m:t>
                                      </m:r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sepChr m:val=",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𝑆𝑖𝑚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𝑈𝐵</m:t>
                                      </m:r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sepChr m:val=",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E22972-34FD-3A24-A285-C97390237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83" y="1671462"/>
                <a:ext cx="4948917" cy="792846"/>
              </a:xfrm>
              <a:prstGeom prst="rect">
                <a:avLst/>
              </a:prstGeom>
              <a:blipFill>
                <a:blip r:embed="rId4"/>
                <a:stretch>
                  <a:fillRect t="-169841" b="-2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7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DA613-EF64-1D91-6EB2-3F6D7CACDE02}"/>
                  </a:ext>
                </a:extLst>
              </p:cNvPr>
              <p:cNvSpPr txBox="1"/>
              <p:nvPr/>
            </p:nvSpPr>
            <p:spPr>
              <a:xfrm>
                <a:off x="-381000" y="1733550"/>
                <a:ext cx="4572000" cy="973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𝑆𝑖𝑚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𝐼𝐵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𝑢𝑖</m:t>
                                      </m:r>
                                    </m:sub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DA613-EF64-1D91-6EB2-3F6D7CACD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1733550"/>
                <a:ext cx="4572000" cy="973023"/>
              </a:xfrm>
              <a:prstGeom prst="rect">
                <a:avLst/>
              </a:prstGeom>
              <a:blipFill>
                <a:blip r:embed="rId2"/>
                <a:stretch>
                  <a:fillRect t="-43590" b="-5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0FAB37-1859-B133-CC2F-C75341D5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" y="641212"/>
            <a:ext cx="5410200" cy="4130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42EED8-2E92-AFC5-7C26-22BA8556CE44}"/>
                  </a:ext>
                </a:extLst>
              </p:cNvPr>
              <p:cNvSpPr txBox="1"/>
              <p:nvPr/>
            </p:nvSpPr>
            <p:spPr>
              <a:xfrm>
                <a:off x="4536621" y="1658596"/>
                <a:ext cx="4841420" cy="88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𝑆𝑖𝑚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𝐼𝐵</m:t>
                                      </m:r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sepChr m:val=",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𝑆𝑖𝑚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𝐼𝐵</m:t>
                                      </m:r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sepChr m:val=",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42EED8-2E92-AFC5-7C26-22BA8556C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621" y="1658596"/>
                <a:ext cx="4841420" cy="880497"/>
              </a:xfrm>
              <a:prstGeom prst="rect">
                <a:avLst/>
              </a:prstGeom>
              <a:blipFill>
                <a:blip r:embed="rId4"/>
                <a:stretch>
                  <a:fillRect l="-1309" t="-167606" b="-246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891E8F8-1187-F54F-C095-52ACFD675C27}"/>
              </a:ext>
            </a:extLst>
          </p:cNvPr>
          <p:cNvSpPr txBox="1"/>
          <p:nvPr/>
        </p:nvSpPr>
        <p:spPr>
          <a:xfrm>
            <a:off x="96612" y="68818"/>
            <a:ext cx="5008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A001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Item-based Collaborative filtering </a:t>
            </a:r>
            <a:endParaRPr lang="en-US" sz="2400" dirty="0">
              <a:solidFill>
                <a:srgbClr val="7A0019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88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E3EBBF-0B55-0FAD-AFAE-C0D2948C7A75}"/>
              </a:ext>
            </a:extLst>
          </p:cNvPr>
          <p:cNvSpPr txBox="1"/>
          <p:nvPr/>
        </p:nvSpPr>
        <p:spPr>
          <a:xfrm>
            <a:off x="0" y="4111110"/>
            <a:ext cx="9144000" cy="60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4: The value for RMSE for different number of neighbors. Red circles correspond to User-based collaborative filtering and blue squares belong to Item-based collaborative filtering.</a:t>
            </a: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EA003AF7-A5BB-CF46-0D4C-B6F1A4E6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96000" cy="40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6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439940-B4D3-8695-A00E-3A438CDEF8DC}"/>
              </a:ext>
            </a:extLst>
          </p:cNvPr>
          <p:cNvSpPr txBox="1"/>
          <p:nvPr/>
        </p:nvSpPr>
        <p:spPr>
          <a:xfrm>
            <a:off x="152400" y="128885"/>
            <a:ext cx="2971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A001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Matrix factorization</a:t>
            </a:r>
            <a:r>
              <a:rPr lang="en-US" sz="2400" dirty="0">
                <a:solidFill>
                  <a:srgbClr val="7A0019"/>
                </a:solidFill>
                <a:effectLst/>
              </a:rPr>
              <a:t> </a:t>
            </a:r>
            <a:endParaRPr lang="en-US" sz="2400" dirty="0">
              <a:solidFill>
                <a:srgbClr val="7A00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B76914-37BE-9153-3C49-C4D718A9CE0A}"/>
                  </a:ext>
                </a:extLst>
              </p:cNvPr>
              <p:cNvSpPr txBox="1"/>
              <p:nvPr/>
            </p:nvSpPr>
            <p:spPr>
              <a:xfrm>
                <a:off x="0" y="666750"/>
                <a:ext cx="2461379" cy="2562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</m:mr>
                                    <m:mr>
                                      <m:e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</m:e>
                                      <m:e/>
                                    </m:mr>
                                    <m:m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B76914-37BE-9153-3C49-C4D718A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6750"/>
                <a:ext cx="2461379" cy="2562112"/>
              </a:xfrm>
              <a:prstGeom prst="rect">
                <a:avLst/>
              </a:prstGeom>
              <a:blipFill>
                <a:blip r:embed="rId2"/>
                <a:stretch>
                  <a:fillRect l="-1546" r="-1031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34108-469A-00FB-46C9-6991FF5A36CD}"/>
                  </a:ext>
                </a:extLst>
              </p:cNvPr>
              <p:cNvSpPr txBox="1"/>
              <p:nvPr/>
            </p:nvSpPr>
            <p:spPr>
              <a:xfrm>
                <a:off x="1905000" y="572199"/>
                <a:ext cx="3352800" cy="2685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</m:mr>
                                    <m:mr>
                                      <m:e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</m:e>
                                      <m:e/>
                                    </m:mr>
                                    <m:m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A34108-469A-00FB-46C9-6991FF5A3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72199"/>
                <a:ext cx="3352800" cy="26853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A9195E-C971-65BD-B317-20E17804CFBF}"/>
                  </a:ext>
                </a:extLst>
              </p:cNvPr>
              <p:cNvSpPr txBox="1"/>
              <p:nvPr/>
            </p:nvSpPr>
            <p:spPr>
              <a:xfrm>
                <a:off x="4572000" y="1608706"/>
                <a:ext cx="3048000" cy="505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A9195E-C971-65BD-B317-20E17804C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8706"/>
                <a:ext cx="3048000" cy="505844"/>
              </a:xfrm>
              <a:prstGeom prst="rect">
                <a:avLst/>
              </a:prstGeom>
              <a:blipFill>
                <a:blip r:embed="rId4"/>
                <a:stretch>
                  <a:fillRect t="-19512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9516FF-1298-3B53-5F07-F515890FEA6E}"/>
                  </a:ext>
                </a:extLst>
              </p:cNvPr>
              <p:cNvSpPr txBox="1"/>
              <p:nvPr/>
            </p:nvSpPr>
            <p:spPr>
              <a:xfrm>
                <a:off x="914400" y="3779589"/>
                <a:ext cx="7315200" cy="1028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9516FF-1298-3B53-5F07-F515890FE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779589"/>
                <a:ext cx="7315200" cy="1028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991A27-B18D-7863-34DD-FBA63E1B81DF}"/>
                  </a:ext>
                </a:extLst>
              </p:cNvPr>
              <p:cNvSpPr txBox="1"/>
              <p:nvPr/>
            </p:nvSpPr>
            <p:spPr>
              <a:xfrm>
                <a:off x="0" y="699056"/>
                <a:ext cx="9144000" cy="1828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    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     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1600" i="0" dirty="0">
                  <a:latin typeface="Cambria Math" panose="02040503050406030204" pitchFamily="18" charset="0"/>
                </a:endParaRPr>
              </a:p>
              <a:p>
                <a:endParaRPr lang="en-US" sz="160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   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991A27-B18D-7863-34DD-FBA63E1B8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9056"/>
                <a:ext cx="9144000" cy="18289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B975655-682C-AD5D-83FF-D5D359499918}"/>
              </a:ext>
            </a:extLst>
          </p:cNvPr>
          <p:cNvSpPr txBox="1"/>
          <p:nvPr/>
        </p:nvSpPr>
        <p:spPr>
          <a:xfrm>
            <a:off x="152400" y="128885"/>
            <a:ext cx="381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A0019"/>
                </a:solidFill>
                <a:latin typeface="Times New Roman" panose="02020603050405020304" pitchFamily="18" charset="0"/>
              </a:rPr>
              <a:t>Alternative Least Square</a:t>
            </a:r>
            <a:r>
              <a:rPr lang="en-US" sz="2400" dirty="0">
                <a:solidFill>
                  <a:srgbClr val="7A0019"/>
                </a:solidFill>
                <a:effectLst/>
              </a:rPr>
              <a:t> </a:t>
            </a:r>
            <a:endParaRPr lang="en-US" sz="2400" dirty="0">
              <a:solidFill>
                <a:srgbClr val="7A0019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248610E-73DF-64AC-790D-A8BE32C5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85950"/>
            <a:ext cx="3958366" cy="2972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BAEAC6-2713-4DBE-2A68-AEB41F4A9A5D}"/>
              </a:ext>
            </a:extLst>
          </p:cNvPr>
          <p:cNvSpPr txBox="1"/>
          <p:nvPr/>
        </p:nvSpPr>
        <p:spPr>
          <a:xfrm>
            <a:off x="5257800" y="3105150"/>
            <a:ext cx="3886200" cy="60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5: RMSE for the different number of factors for matrix factorization method.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521047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647</TotalTime>
  <Words>875</Words>
  <Application>Microsoft Macintosh PowerPoint</Application>
  <PresentationFormat>On-screen Show (16:9)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Corbel</vt:lpstr>
      <vt:lpstr>Times New Roman</vt:lpstr>
      <vt:lpstr>SVP-regents-PowerPoint-HD-3</vt:lpstr>
      <vt:lpstr>Recommender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Roozbeh Ehsanieslamloo</dc:creator>
  <cp:lastModifiedBy>Roozbeh Ehsanieslamloo</cp:lastModifiedBy>
  <cp:revision>15</cp:revision>
  <dcterms:created xsi:type="dcterms:W3CDTF">2023-04-21T18:30:45Z</dcterms:created>
  <dcterms:modified xsi:type="dcterms:W3CDTF">2023-05-01T04:52:58Z</dcterms:modified>
</cp:coreProperties>
</file>